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6"/>
  </p:notesMasterIdLst>
  <p:handoutMasterIdLst>
    <p:handoutMasterId r:id="rId27"/>
  </p:handoutMasterIdLst>
  <p:sldIdLst>
    <p:sldId id="334" r:id="rId2"/>
    <p:sldId id="348" r:id="rId3"/>
    <p:sldId id="350" r:id="rId4"/>
    <p:sldId id="358" r:id="rId5"/>
    <p:sldId id="351" r:id="rId6"/>
    <p:sldId id="335" r:id="rId7"/>
    <p:sldId id="347" r:id="rId8"/>
    <p:sldId id="336" r:id="rId9"/>
    <p:sldId id="346" r:id="rId10"/>
    <p:sldId id="345" r:id="rId11"/>
    <p:sldId id="344" r:id="rId12"/>
    <p:sldId id="343" r:id="rId13"/>
    <p:sldId id="355" r:id="rId14"/>
    <p:sldId id="354" r:id="rId15"/>
    <p:sldId id="357" r:id="rId16"/>
    <p:sldId id="353" r:id="rId17"/>
    <p:sldId id="342" r:id="rId18"/>
    <p:sldId id="356" r:id="rId19"/>
    <p:sldId id="341" r:id="rId20"/>
    <p:sldId id="360" r:id="rId21"/>
    <p:sldId id="339" r:id="rId22"/>
    <p:sldId id="361" r:id="rId23"/>
    <p:sldId id="340" r:id="rId24"/>
    <p:sldId id="359" r:id="rId25"/>
  </p:sldIdLst>
  <p:sldSz cx="9144000" cy="6858000" type="screen4x3"/>
  <p:notesSz cx="6808788" cy="99409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6206" autoAdjust="0"/>
  </p:normalViewPr>
  <p:slideViewPr>
    <p:cSldViewPr>
      <p:cViewPr varScale="1">
        <p:scale>
          <a:sx n="111" d="100"/>
          <a:sy n="111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85E8EB4-F9AF-4025-A44D-123C7647EA4B}" type="datetimeFigureOut">
              <a:rPr lang="tr-TR" smtClean="0"/>
              <a:t>9.09.2021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1E12316-B5EA-4C54-B638-E5CEB1318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70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22942F5-E004-4527-8184-16CC96610D4E}" type="datetimeFigureOut">
              <a:rPr lang="tr-TR" smtClean="0"/>
              <a:t>9.09.2021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1F461AB-65F7-406E-9C37-9AB109021A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54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3062065"/>
            <a:ext cx="582671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708365"/>
            <a:ext cx="582671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51105" y="6041363"/>
            <a:ext cx="753540" cy="365125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</a:t>
            </a:r>
            <a:fld id="{622DEB76-36D5-493F-9540-8864D167E55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Resim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6" y="688396"/>
            <a:ext cx="4222165" cy="23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7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6347714" cy="3032472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2807FCEC-180B-420F-A2C9-B46F87595D3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1082766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3553" y="4097383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81128"/>
            <a:ext cx="6347715" cy="146023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A1A146C6-68B5-41AE-8ACD-17F6D74F8E3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225" y="122968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28653" y="349542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947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A2EDE6E7-C69A-4D9B-BD32-28AD0415F5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9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1052736"/>
            <a:ext cx="6072182" cy="2579464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97825BE4-350F-47CD-880D-5BAD68A846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751" y="97021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980728"/>
            <a:ext cx="6341465" cy="2651472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A58265C5-50F1-4560-BA2E-C55D8A72151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0C769128-2DDD-461F-80EE-4B5928EB5E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99" y="609600"/>
            <a:ext cx="4833025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992AD3E2-290F-4BB5-8257-C066BA9923C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5642" y="573754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030EF03B-8F64-417B-B602-9ADF7F64F4F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648072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DAE7C36E-77D0-41E8-AA97-F482565B3B9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754461" cy="365125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</a:t>
            </a:r>
            <a:fld id="{2A38D4FE-DFC1-477E-8CB7-19EFEF67190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91" y="48438"/>
            <a:ext cx="4752528" cy="26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6347714" cy="6480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3088109" cy="42685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772816"/>
            <a:ext cx="3088110" cy="42685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</a:t>
            </a:r>
            <a:fld id="{2673F92B-3BE7-4B1D-B32D-54C02E9B06F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7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648072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799117"/>
            <a:ext cx="3090672" cy="5845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383712"/>
            <a:ext cx="3090672" cy="365765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9922" y="1807450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383712"/>
            <a:ext cx="3090672" cy="365765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</a:t>
            </a:r>
            <a:fld id="{446F29AE-66C1-447D-8448-5BEF6E1939A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3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4" cy="6480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27C66FFE-A8EA-4F53-A494-966B2EE1E6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7F5678B2-A851-4C8F-8EDD-E88022C1DF9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5E03AC13-D220-4EDF-AC5B-D18E961706E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980728"/>
            <a:ext cx="6347714" cy="34745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fld id="{FEC24BDD-514F-4CEA-8A49-2D08B2E637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947"/>
            <a:ext cx="2088232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7" y="6041363"/>
            <a:ext cx="69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542E-6625-4147-A39C-A4D15A6ABC1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9.09.2021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TAYÇED Üye Temsilcileri Toplantısı – 26 Aralık 2020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alip.tekiner@taydec.org" TargetMode="External"/><Relationship Id="rId2" Type="http://schemas.openxmlformats.org/officeDocument/2006/relationships/hyperlink" Target="mailto:gtekiner@oyakciment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6618807" cy="3662526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accent6">
                    <a:lumMod val="50000"/>
                  </a:schemeClr>
                </a:solidFill>
              </a:rPr>
              <a:t>İzin, Lisans ve Denetim Süreçlerinin Saha Değerlendirmesi</a:t>
            </a: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200" dirty="0" err="1" smtClean="0">
                <a:solidFill>
                  <a:schemeClr val="accent6">
                    <a:lumMod val="75000"/>
                  </a:schemeClr>
                </a:solidFill>
              </a:rPr>
              <a:t>M.Galip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 TEKİNER</a:t>
            </a:r>
            <a:b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1800" dirty="0" smtClean="0">
                <a:solidFill>
                  <a:schemeClr val="accent6">
                    <a:lumMod val="75000"/>
                  </a:schemeClr>
                </a:solidFill>
              </a:rPr>
              <a:t>TAYÇED Genel Sekreteri</a:t>
            </a:r>
            <a:br>
              <a:rPr lang="tr-TR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1800" dirty="0" smtClean="0">
                <a:solidFill>
                  <a:schemeClr val="accent6">
                    <a:lumMod val="75000"/>
                  </a:schemeClr>
                </a:solidFill>
              </a:rPr>
              <a:t>OYAK Çimento Alternatif Kaynak Yönetimi ve Çevre Direktörü</a:t>
            </a:r>
            <a:endParaRPr lang="tr-TR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012" y="1555402"/>
            <a:ext cx="3150096" cy="111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b="1" i="1" dirty="0">
                <a:solidFill>
                  <a:prstClr val="black"/>
                </a:solidFill>
                <a:latin typeface="Century Gothic"/>
              </a:rPr>
              <a:t>Ekim 2015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Sakarya Pamukova İlçesi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Taş ocağında yaklaşık 12 kamyon kimyasal atık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3" y="3809163"/>
            <a:ext cx="3847286" cy="203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52" y="1274234"/>
            <a:ext cx="4838259" cy="2483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14" y="3811394"/>
            <a:ext cx="3608685" cy="2037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204" y="926125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</p:spTree>
    <p:extLst>
      <p:ext uri="{BB962C8B-B14F-4D97-AF65-F5344CB8AC3E}">
        <p14:creationId xmlns:p14="http://schemas.microsoft.com/office/powerpoint/2010/main" val="11142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07948"/>
            <a:ext cx="7200800" cy="111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b="1" i="1" dirty="0">
                <a:solidFill>
                  <a:prstClr val="black"/>
                </a:solidFill>
                <a:latin typeface="Century Gothic"/>
              </a:rPr>
              <a:t>Ağustos 2017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Sakarya Pamukova İlçesi 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Sakarya Nehri üzerinde HES (Hidroelektrik Santral)  inşaatı çalışma sahasında, kuyular içine dökülmüş </a:t>
            </a:r>
            <a:r>
              <a:rPr lang="tr-TR" sz="1662" i="1" dirty="0" smtClean="0">
                <a:solidFill>
                  <a:prstClr val="black"/>
                </a:solidFill>
                <a:latin typeface="Century Gothic"/>
              </a:rPr>
              <a:t>tehlikeli </a:t>
            </a:r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atıklar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3635090" cy="2044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3672408" cy="2030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037822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</p:spTree>
    <p:extLst>
      <p:ext uri="{BB962C8B-B14F-4D97-AF65-F5344CB8AC3E}">
        <p14:creationId xmlns:p14="http://schemas.microsoft.com/office/powerpoint/2010/main" val="22613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2" y="1556792"/>
            <a:ext cx="7310583" cy="85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b="1" i="1" dirty="0" smtClean="0">
                <a:solidFill>
                  <a:prstClr val="black"/>
                </a:solidFill>
                <a:latin typeface="Century Gothic"/>
              </a:rPr>
              <a:t>Ağustos 2017</a:t>
            </a:r>
            <a:endParaRPr lang="tr-TR" sz="1662" b="1" i="1" dirty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Çerkezköy'de doğaya kimyasal atık gömen 2 kişi yakalandı</a:t>
            </a:r>
          </a:p>
          <a:p>
            <a:pPr defTabSz="457200"/>
            <a:r>
              <a:rPr lang="tr-TR" sz="1662" dirty="0">
                <a:solidFill>
                  <a:prstClr val="black"/>
                </a:solidFill>
                <a:latin typeface="Century Gothic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3" y="1052736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5472608" cy="33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3" y="1052736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45" y="2879063"/>
            <a:ext cx="5619750" cy="3162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53" y="1628800"/>
            <a:ext cx="7009444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60" b="1" i="1" dirty="0" smtClean="0">
                <a:latin typeface="Century Gothic" panose="020B0502020202020204" pitchFamily="34" charset="0"/>
              </a:rPr>
              <a:t>Şubat 2018</a:t>
            </a:r>
            <a:endParaRPr lang="tr-TR" sz="1660" b="1" i="1" dirty="0">
              <a:latin typeface="Century Gothic" panose="020B0502020202020204" pitchFamily="34" charset="0"/>
            </a:endParaRPr>
          </a:p>
          <a:p>
            <a:r>
              <a:rPr lang="tr-TR" sz="1660" i="1" dirty="0" smtClean="0">
                <a:latin typeface="Century Gothic" panose="020B0502020202020204" pitchFamily="34" charset="0"/>
              </a:rPr>
              <a:t>Bursa'da </a:t>
            </a:r>
            <a:r>
              <a:rPr lang="tr-TR" sz="1660" i="1" dirty="0">
                <a:latin typeface="Century Gothic" panose="020B0502020202020204" pitchFamily="34" charset="0"/>
              </a:rPr>
              <a:t>boş arsaya poşetler dolusu atık döküldü, yaklaşık bir kamyonet kadar hastanelerden kaynaklanan ambalaj atıklarının toprak zemin üzerine atıldığı tespit edilmiştir. </a:t>
            </a:r>
          </a:p>
        </p:txBody>
      </p:sp>
    </p:spTree>
    <p:extLst>
      <p:ext uri="{BB962C8B-B14F-4D97-AF65-F5344CB8AC3E}">
        <p14:creationId xmlns:p14="http://schemas.microsoft.com/office/powerpoint/2010/main" val="420491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3" y="1052736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462" y="1449774"/>
            <a:ext cx="7166567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60" b="1" i="1" dirty="0" smtClean="0">
                <a:latin typeface="Century Gothic" panose="020B0502020202020204" pitchFamily="34" charset="0"/>
              </a:rPr>
              <a:t>Ocak 2019</a:t>
            </a:r>
            <a:endParaRPr lang="tr-TR" sz="1660" i="1" dirty="0">
              <a:latin typeface="Century Gothic" panose="020B0502020202020204" pitchFamily="34" charset="0"/>
            </a:endParaRPr>
          </a:p>
          <a:p>
            <a:r>
              <a:rPr lang="tr-TR" sz="1660" i="1" dirty="0" smtClean="0">
                <a:latin typeface="Century Gothic" panose="020B0502020202020204" pitchFamily="34" charset="0"/>
              </a:rPr>
              <a:t>Bilecik’te </a:t>
            </a:r>
            <a:r>
              <a:rPr lang="tr-TR" sz="1660" i="1" dirty="0">
                <a:latin typeface="Century Gothic" panose="020B0502020202020204" pitchFamily="34" charset="0"/>
              </a:rPr>
              <a:t>kimliği belirlenemeyen kişiler tarafından çuvallarla yol kenarına dökülen ve suni deri fabrikalarından çıkan zımpara tozu olduğu belirtilen tonlarca kimyasal atık vatandaşları tedirgin ediyor.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6" y="2700978"/>
            <a:ext cx="57606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3" y="1052736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3" y="1700808"/>
            <a:ext cx="4572000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0" b="1" i="1" dirty="0" smtClean="0">
                <a:solidFill>
                  <a:prstClr val="black"/>
                </a:solidFill>
                <a:latin typeface="Century Gothic"/>
              </a:rPr>
              <a:t>Ekim </a:t>
            </a:r>
            <a:r>
              <a:rPr lang="tr-TR" sz="1660" b="1" i="1" dirty="0">
                <a:solidFill>
                  <a:prstClr val="black"/>
                </a:solidFill>
                <a:latin typeface="Century Gothic"/>
              </a:rPr>
              <a:t>2020  </a:t>
            </a:r>
            <a:endParaRPr lang="tr-TR" sz="1660" b="1" i="1" dirty="0" smtClean="0">
              <a:solidFill>
                <a:prstClr val="black"/>
              </a:solidFill>
              <a:latin typeface="Century Gothic"/>
            </a:endParaRPr>
          </a:p>
          <a:p>
            <a:pPr defTabSz="457200"/>
            <a:r>
              <a:rPr lang="tr-TR" sz="1660" i="1" dirty="0" smtClean="0">
                <a:solidFill>
                  <a:prstClr val="black"/>
                </a:solidFill>
                <a:latin typeface="Century Gothic"/>
              </a:rPr>
              <a:t>HOLLANDA’DAN </a:t>
            </a:r>
            <a:r>
              <a:rPr lang="tr-TR" sz="1660" i="1" dirty="0">
                <a:solidFill>
                  <a:prstClr val="black"/>
                </a:solidFill>
                <a:latin typeface="Century Gothic"/>
              </a:rPr>
              <a:t>İTHAL ATIK</a:t>
            </a:r>
            <a:r>
              <a:rPr lang="tr-TR" sz="1660" i="1" dirty="0" smtClean="0">
                <a:solidFill>
                  <a:prstClr val="black"/>
                </a:solidFill>
                <a:latin typeface="Century Gothic"/>
              </a:rPr>
              <a:t>! </a:t>
            </a:r>
            <a:endParaRPr lang="tr-TR" sz="1660" i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4" y="2492896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3" y="1052736"/>
            <a:ext cx="4947188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 smtClean="0">
                <a:solidFill>
                  <a:srgbClr val="00B0F0"/>
                </a:solidFill>
                <a:latin typeface="Century Gothic"/>
              </a:rPr>
              <a:t>KAÇ TANE SAHİPSİZ ATIĞIN SAHİBİ BELLİ OLDU? </a:t>
            </a:r>
          </a:p>
          <a:p>
            <a:pPr defTabSz="457200"/>
            <a:r>
              <a:rPr lang="tr-TR" sz="1662" b="1" dirty="0" smtClean="0">
                <a:solidFill>
                  <a:srgbClr val="00B0F0"/>
                </a:solidFill>
                <a:latin typeface="Century Gothic"/>
              </a:rPr>
              <a:t>KİRLETENLERE HANGİ YAPTIRIM UYGULANDI?</a:t>
            </a:r>
            <a:endParaRPr lang="tr-TR" sz="1662" b="1" dirty="0">
              <a:solidFill>
                <a:srgbClr val="00B0F0"/>
              </a:solid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71" y="1745884"/>
            <a:ext cx="6158783" cy="42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1"/>
          <a:stretch/>
        </p:blipFill>
        <p:spPr>
          <a:xfrm>
            <a:off x="609599" y="1950348"/>
            <a:ext cx="2748125" cy="4219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0414" y="1063740"/>
            <a:ext cx="407515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TÜRKİYEDE TEHLİKELİ ATIK DURUM ÖZETİ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24" y="1568574"/>
            <a:ext cx="206053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1477" dirty="0" smtClean="0">
                <a:solidFill>
                  <a:prstClr val="black"/>
                </a:solidFill>
                <a:latin typeface="Century Gothic"/>
              </a:rPr>
              <a:t>OCAK </a:t>
            </a:r>
            <a:r>
              <a:rPr lang="tr-TR" sz="1477" dirty="0">
                <a:solidFill>
                  <a:prstClr val="black"/>
                </a:solidFill>
                <a:latin typeface="Century Gothic"/>
              </a:rPr>
              <a:t>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7" y="964439"/>
            <a:ext cx="1507900" cy="447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1" y="1950348"/>
            <a:ext cx="3187233" cy="4376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5001" y="1551357"/>
            <a:ext cx="206053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1477" dirty="0" smtClean="0">
                <a:solidFill>
                  <a:prstClr val="black"/>
                </a:solidFill>
                <a:latin typeface="Century Gothic"/>
              </a:rPr>
              <a:t>OCAK 2019</a:t>
            </a:r>
            <a:endParaRPr lang="tr-TR" sz="1477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686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Century Gothic" panose="020B0502020202020204" pitchFamily="34" charset="0"/>
              </a:rPr>
              <a:t>12 Haziran 2021 tarihli Çevre Denetimi Yönetmeliği</a:t>
            </a:r>
          </a:p>
          <a:p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b="1" dirty="0">
                <a:latin typeface="Century Gothic" panose="020B0502020202020204" pitchFamily="34" charset="0"/>
              </a:rPr>
              <a:t>Kapsam</a:t>
            </a:r>
          </a:p>
          <a:p>
            <a:r>
              <a:rPr lang="tr-TR" sz="1200" b="1" dirty="0">
                <a:latin typeface="Century Gothic" panose="020B0502020202020204" pitchFamily="34" charset="0"/>
              </a:rPr>
              <a:t>MADDE 2 </a:t>
            </a:r>
            <a:r>
              <a:rPr lang="tr-TR" sz="1200" dirty="0">
                <a:latin typeface="Century Gothic" panose="020B0502020202020204" pitchFamily="34" charset="0"/>
              </a:rPr>
              <a:t>– (1) Bu Yönetmelik;</a:t>
            </a:r>
          </a:p>
          <a:p>
            <a:pPr marL="228600" indent="-228600">
              <a:buAutoNum type="alphaLcParenR"/>
            </a:pPr>
            <a:r>
              <a:rPr lang="tr-TR" sz="1200" dirty="0" smtClean="0">
                <a:latin typeface="Century Gothic" panose="020B0502020202020204" pitchFamily="34" charset="0"/>
              </a:rPr>
              <a:t>Türkiye </a:t>
            </a:r>
            <a:r>
              <a:rPr lang="tr-TR" sz="1200" dirty="0">
                <a:latin typeface="Century Gothic" panose="020B0502020202020204" pitchFamily="34" charset="0"/>
              </a:rPr>
              <a:t>Cumhuriyeti sınırları içerisinde kalan serbest ve münhasır ekonomik bölgeler dâhil tüm </a:t>
            </a:r>
            <a:r>
              <a:rPr lang="tr-TR" sz="1200" dirty="0" smtClean="0">
                <a:latin typeface="Century Gothic" panose="020B0502020202020204" pitchFamily="34" charset="0"/>
              </a:rPr>
              <a:t>kara alanlarında</a:t>
            </a:r>
            <a:r>
              <a:rPr lang="tr-TR" sz="1200" dirty="0">
                <a:latin typeface="Century Gothic" panose="020B0502020202020204" pitchFamily="34" charset="0"/>
              </a:rPr>
              <a:t>, ülkenin egemenlik alanlarındaki denizlerde ve yargılama yetkisine tabi olan deniz yetki alanlarında </a:t>
            </a:r>
            <a:r>
              <a:rPr lang="tr-TR" sz="1200" dirty="0" smtClean="0">
                <a:latin typeface="Century Gothic" panose="020B0502020202020204" pitchFamily="34" charset="0"/>
              </a:rPr>
              <a:t>ve bunlarla </a:t>
            </a:r>
            <a:r>
              <a:rPr lang="tr-TR" sz="1200" dirty="0">
                <a:latin typeface="Century Gothic" panose="020B0502020202020204" pitchFamily="34" charset="0"/>
              </a:rPr>
              <a:t>bağlantılı sularda, tabii veya suni göller ve baraj gölleri ile akarsularda 2872 sayılı Çevre Kanunu </a:t>
            </a:r>
            <a:r>
              <a:rPr lang="tr-TR" sz="1200" dirty="0" smtClean="0">
                <a:latin typeface="Century Gothic" panose="020B0502020202020204" pitchFamily="34" charset="0"/>
              </a:rPr>
              <a:t>uyarınca yapılacak </a:t>
            </a:r>
            <a:r>
              <a:rPr lang="tr-TR" sz="1200" dirty="0">
                <a:latin typeface="Century Gothic" panose="020B0502020202020204" pitchFamily="34" charset="0"/>
              </a:rPr>
              <a:t>çevre denetimlerine ve uygulanacak idari </a:t>
            </a:r>
            <a:r>
              <a:rPr lang="tr-TR" sz="1200" dirty="0" err="1" smtClean="0">
                <a:latin typeface="Century Gothic" panose="020B0502020202020204" pitchFamily="34" charset="0"/>
              </a:rPr>
              <a:t>aptırımlara</a:t>
            </a:r>
            <a:r>
              <a:rPr lang="tr-TR" sz="1200" dirty="0" smtClean="0">
                <a:latin typeface="Century Gothic" panose="020B0502020202020204" pitchFamily="34" charset="0"/>
              </a:rPr>
              <a:t> </a:t>
            </a:r>
            <a:r>
              <a:rPr lang="tr-TR" sz="1200" dirty="0">
                <a:latin typeface="Century Gothic" panose="020B0502020202020204" pitchFamily="34" charset="0"/>
              </a:rPr>
              <a:t>ilişkin usul ve esaslar ile yürütülecek iş ve işlemleri</a:t>
            </a:r>
            <a:r>
              <a:rPr lang="tr-TR" sz="1200" dirty="0" smtClean="0">
                <a:latin typeface="Century Gothic" panose="020B0502020202020204" pitchFamily="34" charset="0"/>
              </a:rPr>
              <a:t>,</a:t>
            </a:r>
          </a:p>
          <a:p>
            <a:pPr marL="228600" indent="-228600">
              <a:buAutoNum type="alphaLcParenR"/>
            </a:pPr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dirty="0">
                <a:latin typeface="Century Gothic" panose="020B0502020202020204" pitchFamily="34" charset="0"/>
              </a:rPr>
              <a:t>b) 3/3/2005 tarihli ve 5312 sayılı Deniz Çevresinin Petrol ve Diğer Zararlı Maddelerle Kirlenmesinde Acil</a:t>
            </a:r>
          </a:p>
          <a:p>
            <a:r>
              <a:rPr lang="tr-TR" sz="1200" dirty="0">
                <a:latin typeface="Century Gothic" panose="020B0502020202020204" pitchFamily="34" charset="0"/>
              </a:rPr>
              <a:t>Durumlarda Müdahale ve Zararların Tazmini Esaslarına Dair Kanun uyarınca Bakanlığın görev ve </a:t>
            </a:r>
            <a:r>
              <a:rPr lang="tr-TR" sz="1200" dirty="0" smtClean="0">
                <a:latin typeface="Century Gothic" panose="020B0502020202020204" pitchFamily="34" charset="0"/>
              </a:rPr>
              <a:t>yetkileri kapsamında </a:t>
            </a:r>
            <a:r>
              <a:rPr lang="tr-TR" sz="1200" dirty="0">
                <a:latin typeface="Century Gothic" panose="020B0502020202020204" pitchFamily="34" charset="0"/>
              </a:rPr>
              <a:t>kalan denetimlere ilişkin usul ve esaslar ile yürütülecek iş ve işlemleri</a:t>
            </a:r>
            <a:r>
              <a:rPr lang="tr-TR" sz="1200" dirty="0" smtClean="0">
                <a:latin typeface="Century Gothic" panose="020B0502020202020204" pitchFamily="34" charset="0"/>
              </a:rPr>
              <a:t>,</a:t>
            </a:r>
          </a:p>
          <a:p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dirty="0">
                <a:latin typeface="Century Gothic" panose="020B0502020202020204" pitchFamily="34" charset="0"/>
              </a:rPr>
              <a:t>c) Çevre denetçisinin niteliklerini</a:t>
            </a:r>
            <a:r>
              <a:rPr lang="tr-TR" sz="1200" dirty="0" smtClean="0">
                <a:latin typeface="Century Gothic" panose="020B0502020202020204" pitchFamily="34" charset="0"/>
              </a:rPr>
              <a:t>,</a:t>
            </a:r>
          </a:p>
          <a:p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dirty="0">
                <a:latin typeface="Century Gothic" panose="020B0502020202020204" pitchFamily="34" charset="0"/>
              </a:rPr>
              <a:t>ç) Faaliyet veya tesis sahiplerinin yükümlülüklerini</a:t>
            </a:r>
            <a:r>
              <a:rPr lang="tr-TR" sz="1200" dirty="0" smtClean="0">
                <a:latin typeface="Century Gothic" panose="020B0502020202020204" pitchFamily="34" charset="0"/>
              </a:rPr>
              <a:t>,</a:t>
            </a:r>
          </a:p>
          <a:p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dirty="0">
                <a:latin typeface="Century Gothic" panose="020B0502020202020204" pitchFamily="34" charset="0"/>
              </a:rPr>
              <a:t>d) Denetim ile ilgili birimlerin görev ve yetkisini</a:t>
            </a:r>
            <a:r>
              <a:rPr lang="tr-TR" sz="1200" dirty="0" smtClean="0">
                <a:latin typeface="Century Gothic" panose="020B0502020202020204" pitchFamily="34" charset="0"/>
              </a:rPr>
              <a:t>,</a:t>
            </a:r>
          </a:p>
          <a:p>
            <a:endParaRPr lang="tr-TR" sz="1200" dirty="0">
              <a:latin typeface="Century Gothic" panose="020B0502020202020204" pitchFamily="34" charset="0"/>
            </a:endParaRPr>
          </a:p>
          <a:p>
            <a:r>
              <a:rPr lang="tr-TR" sz="1200" b="1" dirty="0">
                <a:latin typeface="Century Gothic" panose="020B0502020202020204" pitchFamily="34" charset="0"/>
              </a:rPr>
              <a:t>e) Çevre gönüllüsünün nitelik ve görevlerini,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5229200"/>
            <a:ext cx="62967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 YÖNETMELİK İLE ARTIK ÇEVRE YÜZSÜZLERİNİ BİTİRELİM.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3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1136608"/>
            <a:ext cx="377859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Daha Güvenilir Atık Yönetimi İçin…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040" y="1844824"/>
            <a:ext cx="7021288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Atığın doğru tanımlanması ve bertaraf yönteminin doğru seçilmesi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Üreticisi olan benzer tesislerin atıklarının ve miktarlarının karşılaştırılması.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42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adet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ATY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lisanslı ve </a:t>
            </a:r>
            <a:r>
              <a:rPr lang="tr-TR" sz="1600" dirty="0" err="1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GFB’li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tesis olup, Bir çoğu üretim yapmamaktadır.  Atıklar işlenmeden ATY kodlu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Çıkış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 izin verilmemelidir</a:t>
            </a: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TAT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tesislerinden eksiltilecek atık kodları nedeniyle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lisanslı üretim yapmayan ATY tesisi sayısı artacaktır. </a:t>
            </a: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Çevre İzin, Lisans ve Görüş Alma Dönemlerinde Yaşanılan Saha Problemleri</a:t>
            </a:r>
            <a:r>
              <a:rPr lang="tr-TR" b="1" dirty="0"/>
              <a:t>:</a:t>
            </a:r>
            <a:endParaRPr lang="tr-TR" b="1" dirty="0" smtClean="0"/>
          </a:p>
          <a:p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Çevre ve Şehircilik Bakanlığı ve Taşra Teşkilatları Taraflı Problemler</a:t>
            </a:r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Sanayici veya Yatırımcı Taraflı Problemler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26" y="3732132"/>
            <a:ext cx="3725304" cy="28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1136608"/>
            <a:ext cx="377859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Daha Güvenilir Atık Yönetimi İçin…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040" y="1569305"/>
            <a:ext cx="7381328" cy="428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Yine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İşleme Tesisleri yönetmeliği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taslağında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önişlem tanımının bu tesislerin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ATY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lisansına gerek kalmadan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ATY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ticareti yapmasının önünü açmaktadır.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tr-TR" sz="1600" b="1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Ön </a:t>
            </a:r>
            <a:r>
              <a:rPr lang="tr-TR" sz="1600" b="1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işlem: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Ayırma işlemi dâhil olmak üzere atıkların hacmini veya tehlikelilik özelliklerini azaltmak, yönetimini kolaylaştırmak veya geri kazanımını artırmak amacıyla atığa uygulanan fiziksel, ısıl, kimyasal veya biyolojik işlemlerden bir veya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birkaçını»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Bakanlığımızın yapmış olduğu </a:t>
            </a:r>
            <a:r>
              <a:rPr lang="tr-TR" sz="1600" dirty="0" err="1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sektörel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karşılaştırmanın kullanılması.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GFB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&amp; Çevre İzni verilen tesislerin denetimlerinin arttırılması kütle balanslarının sıklıkla incelenmesi, </a:t>
            </a:r>
            <a:r>
              <a:rPr lang="tr-TR" sz="1600" dirty="0">
                <a:solidFill>
                  <a:prstClr val="black"/>
                </a:solidFill>
                <a:latin typeface="Century Gothic"/>
              </a:rPr>
              <a:t>lisans ve mevzuat hükümlerine uymayan tesislerin men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</a:rPr>
              <a:t>edilmesi (Atık kabul kodu, kapasite vs.)</a:t>
            </a:r>
            <a:endParaRPr lang="tr-TR" sz="1600" dirty="0">
              <a:solidFill>
                <a:prstClr val="black"/>
              </a:solidFill>
              <a:latin typeface="Century Gothic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GFB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&amp; Çevre İzni verilen tesislerin elektrik, doğalgaz gibi enerji tüketimlerinin, çıkan ürün vs. ile kontrolün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sağlanması, 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5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902984"/>
            <a:ext cx="377859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Daha Güvenilir Atık Yönetimi İçin…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040" y="1700808"/>
            <a:ext cx="6949280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err="1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MoTAT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sisteminin aktif olarak kullanılabilir hale getirilmesi (belge üzerinde atık ticaretinin engellenmesi) taşınan atık ile gelen atık arasında problemler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var.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Atıkların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, kabulü yapılan lisans kapsamında işlenmeden farklı yöntemlerle </a:t>
            </a:r>
            <a:r>
              <a:rPr lang="tr-TR" sz="1600" dirty="0" err="1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bertarafının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engellenmesi, lisans ticaretinin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bitirilmesi, 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tesislerinde meydana gelen yangın vb. olayları engellemek için daha sıkı yaptırım uygulanması (Atık bertaraf metodu !!!)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Atığın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tehlikeli /tehlikesiz olduğunu belirleyen Ek-3 analizi (</a:t>
            </a:r>
            <a:r>
              <a:rPr lang="tr-TR" sz="1600" dirty="0" err="1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Tubitak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- MAM) yapılmaksızın tehlikeli koda sahip atıkların belediyelerin düzenli depolama alanlarına alınmasının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engellenmesi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4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902984"/>
            <a:ext cx="377859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Daha Güvenilir Atık Yönetimi İçin…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040" y="1492305"/>
            <a:ext cx="709329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Bertaraf Maliyetlerinin düşürülmesi için atıkların tehlikeli tehlikesiz ve evsel atıklara karıştırılmasının önlenmesi,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yönetimi yapan firmaların kabiliyetleri dışında atıkların almalarının önlenmesi,  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İlçe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belediye </a:t>
            </a: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atık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depolama sahalarına endüstriyel atık alımının engellenmesi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Belediye </a:t>
            </a:r>
            <a:r>
              <a:rPr lang="tr-TR" sz="1600" dirty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sahalarına kesinlikle değerlendirilebilir atıkların gitmesi engellenmelidir. Aksi takdirde atığın doğru şekilde değerlendirilmesi engellenmiş olmaktadır. </a:t>
            </a: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tr-TR" sz="1600" dirty="0" smtClean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6531" indent="-316531" defTabSz="4572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tr-TR" sz="1600" dirty="0" smtClean="0">
                <a:solidFill>
                  <a:prstClr val="black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lang="tr-TR" sz="1600" dirty="0">
              <a:solidFill>
                <a:prstClr val="black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9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556792"/>
            <a:ext cx="5525404" cy="367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3323" b="1" dirty="0" smtClean="0">
                <a:solidFill>
                  <a:prstClr val="black"/>
                </a:solidFill>
                <a:latin typeface="Century Gothic"/>
              </a:rPr>
              <a:t>Biz Mutlu Yarınlar İçin Çalışıyoruz, Gelin Daha Mutlu, Sürdürülebilir Yarınlar ve Çevre İçin Yapmamız Gerekenlere Beraber Karar Verelim ve Uygulayalım…</a:t>
            </a:r>
          </a:p>
        </p:txBody>
      </p:sp>
    </p:spTree>
    <p:extLst>
      <p:ext uri="{BB962C8B-B14F-4D97-AF65-F5344CB8AC3E}">
        <p14:creationId xmlns:p14="http://schemas.microsoft.com/office/powerpoint/2010/main" val="171361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5525404" cy="33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3323" b="1" dirty="0" smtClean="0">
                <a:solidFill>
                  <a:prstClr val="black"/>
                </a:solidFill>
                <a:latin typeface="Century Gothic"/>
              </a:rPr>
              <a:t>Teşekkür ederiz,</a:t>
            </a:r>
          </a:p>
          <a:p>
            <a:pPr algn="ctr" defTabSz="457200"/>
            <a:endParaRPr lang="tr-TR" sz="3323" b="1" dirty="0">
              <a:solidFill>
                <a:prstClr val="black"/>
              </a:solidFill>
              <a:latin typeface="Century Gothic"/>
            </a:endParaRPr>
          </a:p>
          <a:p>
            <a:pPr algn="ctr" defTabSz="457200"/>
            <a:r>
              <a:rPr lang="tr-TR" sz="3323" b="1" dirty="0" smtClean="0">
                <a:solidFill>
                  <a:prstClr val="black"/>
                </a:solidFill>
                <a:latin typeface="Century Gothic"/>
              </a:rPr>
              <a:t>M. Galip TEKİNER</a:t>
            </a:r>
          </a:p>
          <a:p>
            <a:pPr algn="ctr" defTabSz="457200"/>
            <a:r>
              <a:rPr lang="tr-TR" sz="2000" b="1" dirty="0" smtClean="0">
                <a:solidFill>
                  <a:prstClr val="black"/>
                </a:solidFill>
                <a:latin typeface="Century Gothic"/>
              </a:rPr>
              <a:t>0 532 251 87 13</a:t>
            </a:r>
          </a:p>
          <a:p>
            <a:pPr algn="ctr" defTabSz="457200"/>
            <a:r>
              <a:rPr lang="tr-TR" sz="2000" b="1" dirty="0" smtClean="0">
                <a:solidFill>
                  <a:prstClr val="black"/>
                </a:solidFill>
                <a:latin typeface="Century Gothic"/>
                <a:hlinkClick r:id="rId2"/>
              </a:rPr>
              <a:t>gtekiner@oyakcimento.com</a:t>
            </a:r>
            <a:endParaRPr lang="tr-TR" sz="2000" b="1" dirty="0" smtClean="0">
              <a:solidFill>
                <a:prstClr val="black"/>
              </a:solidFill>
              <a:latin typeface="Century Gothic"/>
            </a:endParaRPr>
          </a:p>
          <a:p>
            <a:pPr algn="ctr" defTabSz="457200"/>
            <a:r>
              <a:rPr lang="tr-TR" sz="2000" b="1" dirty="0" smtClean="0">
                <a:solidFill>
                  <a:prstClr val="black"/>
                </a:solidFill>
                <a:latin typeface="Century Gothic"/>
                <a:hlinkClick r:id="rId3"/>
              </a:rPr>
              <a:t>galip.tekiner@taydec.org</a:t>
            </a:r>
            <a:endParaRPr lang="tr-TR" sz="2000" b="1" dirty="0" smtClean="0">
              <a:solidFill>
                <a:prstClr val="black"/>
              </a:solidFill>
              <a:latin typeface="Century Gothic"/>
            </a:endParaRPr>
          </a:p>
          <a:p>
            <a:pPr algn="ctr" defTabSz="457200"/>
            <a:endParaRPr lang="tr-TR" sz="2000" b="1" dirty="0" smtClean="0">
              <a:solidFill>
                <a:prstClr val="black"/>
              </a:solidFill>
              <a:latin typeface="Century Gothic"/>
            </a:endParaRPr>
          </a:p>
          <a:p>
            <a:pPr algn="ctr" defTabSz="457200"/>
            <a:endParaRPr lang="tr-TR" sz="3323" b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96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43509"/>
            <a:ext cx="5503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b="1" dirty="0" smtClean="0">
                <a:solidFill>
                  <a:srgbClr val="00B0F0"/>
                </a:solidFill>
                <a:latin typeface="+mj-lt"/>
              </a:rPr>
              <a:t>Çevre ve Şehircilik Bakanlığı ve Taşra Teşkilatları </a:t>
            </a:r>
          </a:p>
          <a:p>
            <a:pPr defTabSz="457200"/>
            <a:r>
              <a:rPr lang="tr-TR" b="1" dirty="0" smtClean="0">
                <a:solidFill>
                  <a:srgbClr val="00B0F0"/>
                </a:solidFill>
                <a:latin typeface="+mj-lt"/>
              </a:rPr>
              <a:t>Kaynaklı 10 Ana Problem</a:t>
            </a:r>
            <a:endParaRPr lang="tr-TR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748" y="2060848"/>
            <a:ext cx="6705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Kadrolarda yaşanan sık personel ve uzman değişimi</a:t>
            </a:r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Taşra teşkilatlarında yetersiz sayıda personel istihdamı</a:t>
            </a:r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Taşra teşkilatlarındaki uzman ve personelin yetkinliği</a:t>
            </a:r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Mevzuat ile tanımlı sürelere uygun cevap alınamaması </a:t>
            </a:r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Değerlendirme ve Yorum farklılıkları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  <a:p>
            <a:pPr marL="342900" indent="-342900">
              <a:buFontTx/>
              <a:buAutoNum type="arabicPeriod"/>
            </a:pPr>
            <a:r>
              <a:rPr lang="tr-TR" dirty="0"/>
              <a:t>Mevzuatın, değişen şartlar ve gelişen teknolojiler ile birlikte ihtiyaçlara göre </a:t>
            </a:r>
            <a:r>
              <a:rPr lang="tr-TR" dirty="0" smtClean="0"/>
              <a:t>revizyonu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4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98" y="1064684"/>
            <a:ext cx="5503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b="1" dirty="0" smtClean="0">
                <a:solidFill>
                  <a:srgbClr val="00B0F0"/>
                </a:solidFill>
                <a:latin typeface="+mj-lt"/>
              </a:rPr>
              <a:t>Çevre ve Şehircilik Bakanlığı ve Taşra Teşkilatları </a:t>
            </a:r>
          </a:p>
          <a:p>
            <a:pPr defTabSz="457200"/>
            <a:r>
              <a:rPr lang="tr-TR" b="1" dirty="0">
                <a:solidFill>
                  <a:srgbClr val="00B0F0"/>
                </a:solidFill>
              </a:rPr>
              <a:t>Kaynaklı 10 Ana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963770"/>
            <a:ext cx="6922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tr-TR" dirty="0" smtClean="0"/>
              <a:t>Atık bertaraf tesisleri için </a:t>
            </a:r>
            <a:r>
              <a:rPr lang="tr-TR" dirty="0" smtClean="0"/>
              <a:t>Lisans </a:t>
            </a:r>
            <a:r>
              <a:rPr lang="tr-TR" dirty="0"/>
              <a:t>sürecinde </a:t>
            </a:r>
            <a:r>
              <a:rPr lang="tr-TR" dirty="0" smtClean="0"/>
              <a:t>istenen sözleşme </a:t>
            </a:r>
            <a:r>
              <a:rPr lang="tr-TR" dirty="0"/>
              <a:t>veya protokollerin </a:t>
            </a:r>
            <a:r>
              <a:rPr lang="tr-TR" dirty="0" smtClean="0"/>
              <a:t>net olmaması, </a:t>
            </a:r>
          </a:p>
          <a:p>
            <a:pPr marL="342900" indent="-342900">
              <a:buFont typeface="+mj-lt"/>
              <a:buAutoNum type="arabicPeriod" startAt="7"/>
            </a:pPr>
            <a:endParaRPr lang="tr-TR" dirty="0"/>
          </a:p>
          <a:p>
            <a:pPr marL="342900" indent="-342900">
              <a:buFont typeface="+mj-lt"/>
              <a:buAutoNum type="arabicPeriod" startAt="7"/>
            </a:pPr>
            <a:r>
              <a:rPr lang="tr-TR" dirty="0" smtClean="0"/>
              <a:t>İzin </a:t>
            </a:r>
            <a:r>
              <a:rPr lang="tr-TR" dirty="0" smtClean="0"/>
              <a:t>lisans döneminden sonra bu sözleşme ve protokollerin dikkate alınmaması</a:t>
            </a:r>
          </a:p>
          <a:p>
            <a:pPr marL="342900" indent="-342900">
              <a:buFont typeface="+mj-lt"/>
              <a:buAutoNum type="arabicPeriod" startAt="7"/>
            </a:pPr>
            <a:endParaRPr lang="tr-TR" dirty="0"/>
          </a:p>
          <a:p>
            <a:pPr marL="342900" indent="-342900">
              <a:buFont typeface="+mj-lt"/>
              <a:buAutoNum type="arabicPeriod" startAt="7"/>
            </a:pPr>
            <a:r>
              <a:rPr lang="tr-TR" dirty="0" smtClean="0"/>
              <a:t>Yetkili Laboratuvarların ölçme değerlendirme ve raporlamalardaki farklılıkları. </a:t>
            </a:r>
            <a:endParaRPr lang="tr-TR" dirty="0" smtClean="0"/>
          </a:p>
          <a:p>
            <a:pPr marL="342900" indent="-342900">
              <a:buFont typeface="+mj-lt"/>
              <a:buAutoNum type="arabicPeriod" startAt="7"/>
            </a:pPr>
            <a:endParaRPr lang="tr-TR" dirty="0"/>
          </a:p>
          <a:p>
            <a:pPr marL="342900" indent="-342900">
              <a:buFont typeface="+mj-lt"/>
              <a:buAutoNum type="arabicPeriod" startAt="7"/>
            </a:pPr>
            <a:r>
              <a:rPr lang="tr-TR" dirty="0" smtClean="0"/>
              <a:t>Mevzuattaki </a:t>
            </a:r>
            <a:r>
              <a:rPr lang="tr-TR" dirty="0"/>
              <a:t>yoruma açık hususlarda, İl </a:t>
            </a:r>
            <a:r>
              <a:rPr lang="tr-TR" dirty="0" smtClean="0"/>
              <a:t>Müdürlüklerinin sorumluluk </a:t>
            </a:r>
            <a:r>
              <a:rPr lang="tr-TR" dirty="0" smtClean="0"/>
              <a:t>almamaları. </a:t>
            </a:r>
            <a:endParaRPr lang="tr-TR" dirty="0"/>
          </a:p>
          <a:p>
            <a:pPr marL="342900" indent="-342900">
              <a:buFont typeface="+mj-lt"/>
              <a:buAutoNum type="arabicPeriod" startAt="7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47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001" y="958843"/>
            <a:ext cx="55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b="1" dirty="0" smtClean="0">
                <a:solidFill>
                  <a:srgbClr val="00B0F0"/>
                </a:solidFill>
                <a:latin typeface="Century Gothic"/>
              </a:rPr>
              <a:t>Sanayici veya Yatırımcıdan Kaynaklı Problemler</a:t>
            </a:r>
            <a:endParaRPr lang="tr-TR" b="1" dirty="0">
              <a:solidFill>
                <a:srgbClr val="00B0F0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667" y="1346468"/>
            <a:ext cx="72830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Uygun ve işler Çevresel yönetim sistemlerinin kurulmamış olması</a:t>
            </a:r>
          </a:p>
          <a:p>
            <a:pPr marL="342900" indent="-342900">
              <a:buAutoNum type="arabicPeriod"/>
            </a:pPr>
            <a:endParaRPr lang="tr-TR" dirty="0"/>
          </a:p>
          <a:p>
            <a:pPr marL="342900" indent="-342900">
              <a:buFontTx/>
              <a:buAutoNum type="arabicPeriod"/>
            </a:pPr>
            <a:r>
              <a:rPr lang="tr-TR" dirty="0"/>
              <a:t>Sürdürülebilir Kalkınma </a:t>
            </a:r>
            <a:r>
              <a:rPr lang="tr-TR" dirty="0" smtClean="0"/>
              <a:t>Amaçlarının Şirketin </a:t>
            </a:r>
            <a:r>
              <a:rPr lang="tr-TR" dirty="0"/>
              <a:t>önceliklerine ve </a:t>
            </a:r>
            <a:r>
              <a:rPr lang="tr-TR" dirty="0" smtClean="0"/>
              <a:t>iş stratejisine entegre </a:t>
            </a:r>
            <a:r>
              <a:rPr lang="tr-TR" dirty="0" smtClean="0"/>
              <a:t>edilmemesi,</a:t>
            </a:r>
            <a:endParaRPr lang="tr-TR" dirty="0" smtClean="0"/>
          </a:p>
          <a:p>
            <a:pPr marL="342900" indent="-342900">
              <a:buFontTx/>
              <a:buAutoNum type="arabicPeriod"/>
            </a:pP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Yetkin Personel bulundurulmaması, Ucuz iş gücü ve beyin gücü </a:t>
            </a:r>
            <a:r>
              <a:rPr lang="tr-TR" dirty="0" smtClean="0"/>
              <a:t>aranması,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Bakanlık nasıl olsa erteler </a:t>
            </a:r>
            <a:r>
              <a:rPr lang="tr-TR" dirty="0" smtClean="0"/>
              <a:t>beklentisi,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Mevzuatı Bypass etme yollarının </a:t>
            </a:r>
            <a:r>
              <a:rPr lang="tr-TR" dirty="0" smtClean="0"/>
              <a:t>aranması,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Son dakikaya kadar gerekli hazırlıkların </a:t>
            </a:r>
            <a:r>
              <a:rPr lang="tr-TR" dirty="0" smtClean="0"/>
              <a:t>yapılmaması, 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Çevresel problemlerin birincil öncelik konusu olarak </a:t>
            </a:r>
            <a:r>
              <a:rPr lang="tr-TR" dirty="0" smtClean="0"/>
              <a:t>görülmemesi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Atık Yönetimi ile ilgili bütçe </a:t>
            </a:r>
            <a:r>
              <a:rPr lang="tr-TR" dirty="0" smtClean="0"/>
              <a:t>ayırılmaması.</a:t>
            </a: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912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682" y="1302828"/>
            <a:ext cx="6130735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dirty="0" smtClean="0">
                <a:solidFill>
                  <a:prstClr val="black"/>
                </a:solidFill>
                <a:latin typeface="Century Gothic"/>
              </a:rPr>
              <a:t>MACROEKONOMIK PARAMETRELER</a:t>
            </a:r>
            <a:endParaRPr lang="tr-TR" sz="1662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82" y="997580"/>
            <a:ext cx="636424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 smtClean="0">
                <a:solidFill>
                  <a:srgbClr val="00B0F0"/>
                </a:solidFill>
                <a:latin typeface="Century Gothic"/>
              </a:rPr>
              <a:t>ATIK MİKTARI </a:t>
            </a:r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SİMULASYONU (*GDP &amp; market Büyüme Oranı)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08" y="4373640"/>
            <a:ext cx="8189130" cy="15841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8" y="2640541"/>
            <a:ext cx="6904690" cy="1619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07" y="1643262"/>
            <a:ext cx="5974509" cy="8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52736"/>
            <a:ext cx="4032448" cy="2423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49" y="1052737"/>
            <a:ext cx="4078799" cy="2451619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3573016"/>
            <a:ext cx="4052634" cy="2304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729" y="3573017"/>
            <a:ext cx="4084720" cy="2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128" y="1387347"/>
            <a:ext cx="3908198" cy="265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b="1" i="1" dirty="0">
                <a:solidFill>
                  <a:prstClr val="black"/>
                </a:solidFill>
                <a:latin typeface="Century Gothic"/>
              </a:rPr>
              <a:t>Nisan 2006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Tuzla</a:t>
            </a:r>
            <a:r>
              <a:rPr lang="tr-TR" sz="1662" dirty="0">
                <a:solidFill>
                  <a:prstClr val="black"/>
                </a:solidFill>
                <a:latin typeface="Century Gothic"/>
              </a:rPr>
              <a:t> Orhanlı Beldesi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Toplam 640 adet atık kimyasal varil (430 adet 200 kilogramlık büyük metal varil, 210 adet orta boy farklı malzemeden variller) 2 bin çuval </a:t>
            </a:r>
            <a:r>
              <a:rPr lang="tr-TR" sz="1662" i="1" dirty="0" err="1">
                <a:solidFill>
                  <a:prstClr val="black"/>
                </a:solidFill>
                <a:latin typeface="Century Gothic"/>
              </a:rPr>
              <a:t>kontamine</a:t>
            </a:r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 granül atık, kırpıntı ve benzeri ile yaklaşık 560 ton </a:t>
            </a:r>
            <a:r>
              <a:rPr lang="tr-TR" sz="1662" i="1" dirty="0" err="1">
                <a:solidFill>
                  <a:prstClr val="black"/>
                </a:solidFill>
                <a:latin typeface="Century Gothic"/>
              </a:rPr>
              <a:t>kontamine</a:t>
            </a:r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 toprak olmak üzere toplam 876 bin 580 kilogram atık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85998"/>
            <a:ext cx="4619371" cy="172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7655"/>
            <a:ext cx="3099257" cy="2099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7" y="1484784"/>
            <a:ext cx="4088265" cy="23791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316" y="1026615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</p:spTree>
    <p:extLst>
      <p:ext uri="{BB962C8B-B14F-4D97-AF65-F5344CB8AC3E}">
        <p14:creationId xmlns:p14="http://schemas.microsoft.com/office/powerpoint/2010/main" val="391618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11.TÜRKTAY 8-9 Eylül 2021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3203" y="2192257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tr-TR" sz="1662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508" y="1410462"/>
            <a:ext cx="3261234" cy="111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1662" b="1" i="1" dirty="0">
                <a:solidFill>
                  <a:prstClr val="black"/>
                </a:solidFill>
                <a:latin typeface="Century Gothic"/>
              </a:rPr>
              <a:t>Mayıs 2009</a:t>
            </a:r>
          </a:p>
          <a:p>
            <a:pPr defTabSz="457200"/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Sakarya </a:t>
            </a:r>
            <a:r>
              <a:rPr lang="tr-TR" sz="1662" i="1" dirty="0" err="1">
                <a:solidFill>
                  <a:prstClr val="black"/>
                </a:solidFill>
                <a:latin typeface="Century Gothic"/>
              </a:rPr>
              <a:t>Darıçayırı</a:t>
            </a:r>
            <a:r>
              <a:rPr lang="tr-TR" sz="1662" i="1" dirty="0">
                <a:solidFill>
                  <a:prstClr val="black"/>
                </a:solidFill>
                <a:latin typeface="Century Gothic"/>
              </a:rPr>
              <a:t> Beldesi Toprağa gömülü olarak bulunan atık dolu 22 varil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51" y="1413234"/>
            <a:ext cx="3956538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4" y="4583166"/>
            <a:ext cx="3094466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08" y="2639849"/>
            <a:ext cx="3104442" cy="1859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451" y="4112777"/>
            <a:ext cx="3956538" cy="1950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271" y="983430"/>
            <a:ext cx="306045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tr-TR" sz="1662" b="1" dirty="0">
                <a:solidFill>
                  <a:srgbClr val="00B0F0"/>
                </a:solidFill>
                <a:latin typeface="Century Gothic"/>
              </a:rPr>
              <a:t>YAŞATILAN ÇEVRE KAZALARI</a:t>
            </a:r>
          </a:p>
        </p:txBody>
      </p:sp>
    </p:spTree>
    <p:extLst>
      <p:ext uri="{BB962C8B-B14F-4D97-AF65-F5344CB8AC3E}">
        <p14:creationId xmlns:p14="http://schemas.microsoft.com/office/powerpoint/2010/main" val="4207013953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5809</TotalTime>
  <Words>997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Kristal</vt:lpstr>
      <vt:lpstr>İzin, Lisans ve Denetim Süreçlerinin Saha Değerlendirmesi  M.Galip TEKİNER TAYÇED Genel Sekreteri OYAK Çimento Alternatif Kaynak Yönetimi ve Çevre Direktörü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 ŞEFLİĞİ</dc:title>
  <dc:creator>M.Fatih</dc:creator>
  <cp:lastModifiedBy>Galip TEKİNER</cp:lastModifiedBy>
  <cp:revision>804</cp:revision>
  <cp:lastPrinted>2021-09-09T05:15:47Z</cp:lastPrinted>
  <dcterms:created xsi:type="dcterms:W3CDTF">2018-10-08T08:18:15Z</dcterms:created>
  <dcterms:modified xsi:type="dcterms:W3CDTF">2021-09-09T06:36:37Z</dcterms:modified>
</cp:coreProperties>
</file>